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Lst>
  <p:notesMasterIdLst>
    <p:notesMasterId r:id="rId158"/>
  </p:notesMasterIdLst>
  <p:handoutMasterIdLst>
    <p:handoutMasterId r:id="rId159"/>
  </p:handoutMasterIdLst>
  <p:sldIdLst>
    <p:sldId id="330" r:id="rId8"/>
    <p:sldId id="540" r:id="rId9"/>
    <p:sldId id="301" r:id="rId10"/>
    <p:sldId id="471" r:id="rId11"/>
    <p:sldId id="479" r:id="rId12"/>
    <p:sldId id="482" r:id="rId13"/>
    <p:sldId id="577" r:id="rId14"/>
    <p:sldId id="578" r:id="rId15"/>
    <p:sldId id="433" r:id="rId16"/>
    <p:sldId id="546" r:id="rId17"/>
    <p:sldId id="547" r:id="rId18"/>
    <p:sldId id="432" r:id="rId19"/>
    <p:sldId id="519" r:id="rId20"/>
    <p:sldId id="400" r:id="rId21"/>
    <p:sldId id="428" r:id="rId22"/>
    <p:sldId id="401" r:id="rId23"/>
    <p:sldId id="402" r:id="rId24"/>
    <p:sldId id="520" r:id="rId25"/>
    <p:sldId id="521" r:id="rId26"/>
    <p:sldId id="522" r:id="rId27"/>
    <p:sldId id="411" r:id="rId28"/>
    <p:sldId id="576" r:id="rId29"/>
    <p:sldId id="550" r:id="rId30"/>
    <p:sldId id="258" r:id="rId31"/>
    <p:sldId id="259" r:id="rId32"/>
    <p:sldId id="260" r:id="rId33"/>
    <p:sldId id="551" r:id="rId34"/>
    <p:sldId id="374" r:id="rId35"/>
    <p:sldId id="552" r:id="rId36"/>
    <p:sldId id="375" r:id="rId37"/>
    <p:sldId id="553" r:id="rId38"/>
    <p:sldId id="466" r:id="rId39"/>
    <p:sldId id="376" r:id="rId40"/>
    <p:sldId id="377" r:id="rId41"/>
    <p:sldId id="378" r:id="rId42"/>
    <p:sldId id="379" r:id="rId43"/>
    <p:sldId id="473" r:id="rId44"/>
    <p:sldId id="383" r:id="rId45"/>
    <p:sldId id="457" r:id="rId46"/>
    <p:sldId id="384" r:id="rId47"/>
    <p:sldId id="385" r:id="rId48"/>
    <p:sldId id="386" r:id="rId49"/>
    <p:sldId id="456" r:id="rId50"/>
    <p:sldId id="389" r:id="rId51"/>
    <p:sldId id="390" r:id="rId52"/>
    <p:sldId id="391" r:id="rId53"/>
    <p:sldId id="554" r:id="rId54"/>
    <p:sldId id="392" r:id="rId55"/>
    <p:sldId id="474" r:id="rId56"/>
    <p:sldId id="393" r:id="rId57"/>
    <p:sldId id="394" r:id="rId58"/>
    <p:sldId id="395" r:id="rId59"/>
    <p:sldId id="460" r:id="rId60"/>
    <p:sldId id="555" r:id="rId61"/>
    <p:sldId id="399" r:id="rId62"/>
    <p:sldId id="556" r:id="rId63"/>
    <p:sldId id="557" r:id="rId64"/>
    <p:sldId id="397" r:id="rId65"/>
    <p:sldId id="558" r:id="rId66"/>
    <p:sldId id="475" r:id="rId67"/>
    <p:sldId id="464" r:id="rId68"/>
    <p:sldId id="559" r:id="rId69"/>
    <p:sldId id="403" r:id="rId70"/>
    <p:sldId id="461" r:id="rId71"/>
    <p:sldId id="404" r:id="rId72"/>
    <p:sldId id="462" r:id="rId73"/>
    <p:sldId id="405" r:id="rId74"/>
    <p:sldId id="560" r:id="rId75"/>
    <p:sldId id="406" r:id="rId76"/>
    <p:sldId id="476" r:id="rId77"/>
    <p:sldId id="477" r:id="rId78"/>
    <p:sldId id="561" r:id="rId79"/>
    <p:sldId id="562" r:id="rId80"/>
    <p:sldId id="418" r:id="rId81"/>
    <p:sldId id="563" r:id="rId82"/>
    <p:sldId id="564" r:id="rId83"/>
    <p:sldId id="565" r:id="rId84"/>
    <p:sldId id="566" r:id="rId85"/>
    <p:sldId id="470" r:id="rId86"/>
    <p:sldId id="438" r:id="rId87"/>
    <p:sldId id="567" r:id="rId88"/>
    <p:sldId id="409" r:id="rId89"/>
    <p:sldId id="410" r:id="rId90"/>
    <p:sldId id="463" r:id="rId91"/>
    <p:sldId id="568" r:id="rId92"/>
    <p:sldId id="444" r:id="rId93"/>
    <p:sldId id="583" r:id="rId94"/>
    <p:sldId id="579" r:id="rId95"/>
    <p:sldId id="256" r:id="rId96"/>
    <p:sldId id="257" r:id="rId97"/>
    <p:sldId id="580" r:id="rId98"/>
    <p:sldId id="581" r:id="rId99"/>
    <p:sldId id="335" r:id="rId100"/>
    <p:sldId id="262" r:id="rId101"/>
    <p:sldId id="354" r:id="rId102"/>
    <p:sldId id="348" r:id="rId103"/>
    <p:sldId id="263" r:id="rId104"/>
    <p:sldId id="268" r:id="rId105"/>
    <p:sldId id="350" r:id="rId106"/>
    <p:sldId id="270" r:id="rId107"/>
    <p:sldId id="271" r:id="rId108"/>
    <p:sldId id="272" r:id="rId109"/>
    <p:sldId id="362" r:id="rId110"/>
    <p:sldId id="275" r:id="rId111"/>
    <p:sldId id="277" r:id="rId112"/>
    <p:sldId id="276" r:id="rId113"/>
    <p:sldId id="364" r:id="rId114"/>
    <p:sldId id="278" r:id="rId115"/>
    <p:sldId id="334" r:id="rId116"/>
    <p:sldId id="344" r:id="rId117"/>
    <p:sldId id="279" r:id="rId118"/>
    <p:sldId id="284" r:id="rId119"/>
    <p:sldId id="285" r:id="rId120"/>
    <p:sldId id="286" r:id="rId121"/>
    <p:sldId id="290" r:id="rId122"/>
    <p:sldId id="287" r:id="rId123"/>
    <p:sldId id="264" r:id="rId124"/>
    <p:sldId id="365" r:id="rId125"/>
    <p:sldId id="289" r:id="rId126"/>
    <p:sldId id="291" r:id="rId127"/>
    <p:sldId id="293" r:id="rId128"/>
    <p:sldId id="292" r:id="rId129"/>
    <p:sldId id="294" r:id="rId130"/>
    <p:sldId id="295" r:id="rId131"/>
    <p:sldId id="336" r:id="rId132"/>
    <p:sldId id="296" r:id="rId133"/>
    <p:sldId id="297" r:id="rId134"/>
    <p:sldId id="298" r:id="rId135"/>
    <p:sldId id="299" r:id="rId136"/>
    <p:sldId id="355" r:id="rId137"/>
    <p:sldId id="582" r:id="rId138"/>
    <p:sldId id="302" r:id="rId139"/>
    <p:sldId id="366" r:id="rId140"/>
    <p:sldId id="367" r:id="rId141"/>
    <p:sldId id="356" r:id="rId142"/>
    <p:sldId id="353" r:id="rId143"/>
    <p:sldId id="352" r:id="rId144"/>
    <p:sldId id="337" r:id="rId145"/>
    <p:sldId id="305" r:id="rId146"/>
    <p:sldId id="338" r:id="rId147"/>
    <p:sldId id="306" r:id="rId148"/>
    <p:sldId id="339" r:id="rId149"/>
    <p:sldId id="340" r:id="rId150"/>
    <p:sldId id="357" r:id="rId151"/>
    <p:sldId id="358" r:id="rId152"/>
    <p:sldId id="341" r:id="rId153"/>
    <p:sldId id="359" r:id="rId154"/>
    <p:sldId id="360" r:id="rId155"/>
    <p:sldId id="361" r:id="rId156"/>
    <p:sldId id="363" r:id="rId1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6"/>
    <p:restoredTop sz="94694"/>
  </p:normalViewPr>
  <p:slideViewPr>
    <p:cSldViewPr snapToObjects="1">
      <p:cViewPr varScale="1">
        <p:scale>
          <a:sx n="161" d="100"/>
          <a:sy n="161" d="100"/>
        </p:scale>
        <p:origin x="328" y="200"/>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3/26/20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90445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63809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09353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720520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3665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112636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77277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478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52676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6700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5272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880847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528044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59339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222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15159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65924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9016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845653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0972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6981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42908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57617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0058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61270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0844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9013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605874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1461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8341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05521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10996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36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79311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08028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6626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9247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9672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46744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1770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2159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5161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23790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3814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26446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385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10731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48791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55412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30804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6525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25992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9756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285708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3237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52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3/26/20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457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407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752465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052113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684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829310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400151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3/26/20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912820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749098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2490322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1809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5938065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02226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264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662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7337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2.jpeg"/><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 id="2147493593"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46607"/>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 id="2147493585" r:id="rId8"/>
    <p:sldLayoutId id="2147493586" r:id="rId9"/>
    <p:sldLayoutId id="2147493587" r:id="rId10"/>
    <p:sldLayoutId id="2147493588" r:id="rId11"/>
    <p:sldLayoutId id="2147493589" r:id="rId12"/>
    <p:sldLayoutId id="2147493590" r:id="rId13"/>
    <p:sldLayoutId id="2147493591" r:id="rId14"/>
    <p:sldLayoutId id="2147493592"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8.w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5.xml"/><Relationship Id="rId1" Type="http://schemas.openxmlformats.org/officeDocument/2006/relationships/vmlDrawing" Target="../drawings/vmlDrawing4.vml"/><Relationship Id="rId5" Type="http://schemas.openxmlformats.org/officeDocument/2006/relationships/image" Target="../media/image49.wmf"/><Relationship Id="rId4" Type="http://schemas.openxmlformats.org/officeDocument/2006/relationships/oleObject" Target="../embeddings/oleObject4.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51.emf"/><Relationship Id="rId5" Type="http://schemas.openxmlformats.org/officeDocument/2006/relationships/image" Target="../media/image50.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5.xml"/><Relationship Id="rId1" Type="http://schemas.openxmlformats.org/officeDocument/2006/relationships/vmlDrawing" Target="../drawings/vmlDrawing6.vml"/><Relationship Id="rId5" Type="http://schemas.openxmlformats.org/officeDocument/2006/relationships/image" Target="../media/image52.wmf"/><Relationship Id="rId4" Type="http://schemas.openxmlformats.org/officeDocument/2006/relationships/oleObject" Target="../embeddings/oleObject6.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7.xml"/><Relationship Id="rId4" Type="http://schemas.openxmlformats.org/officeDocument/2006/relationships/hyperlink" Target="https://en.wikipedia.org/wiki/Page_replacement_algorithm#The_theoretically_optimal_page_replacement_algorith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engineeringdaily.com/2017/01/13/columnar-data-apache-arrow-and-parquet-with-julien-le-dem-and-jacques-nadeau/"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Indexes, Query Processing/Optimization</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10: Indexes, Query Processing/Optimization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90531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38431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68586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2781423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2366837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808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1156461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37523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10053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15274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12872643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1395444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3161864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2439037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959340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182585012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1197061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184838720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41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60193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extLst>
      <p:ext uri="{BB962C8B-B14F-4D97-AF65-F5344CB8AC3E}">
        <p14:creationId xmlns:p14="http://schemas.microsoft.com/office/powerpoint/2010/main" val="3252628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368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414301502"/>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2283857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9439138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2272685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34118935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280287741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7171"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856445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124351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82042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00305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88680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2049484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39185367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33727881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8195"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58702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9219"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47426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9338902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10243"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4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584417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11267"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14321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1152319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820199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458986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31538529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3250014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16209240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43898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23133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207821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256946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30"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Final Thoughts on Disks and Buffers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235820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Row versus Columnar Storage</a:t>
            </a:r>
          </a:p>
        </p:txBody>
      </p:sp>
      <p:pic>
        <p:nvPicPr>
          <p:cNvPr id="2" name="Picture 1">
            <a:extLst>
              <a:ext uri="{FF2B5EF4-FFF2-40B4-BE49-F238E27FC236}">
                <a16:creationId xmlns:a16="http://schemas.microsoft.com/office/drawing/2014/main" id="{956F8DD7-FB61-A440-AAFD-9E6F7545B280}"/>
              </a:ext>
            </a:extLst>
          </p:cNvPr>
          <p:cNvPicPr>
            <a:picLocks noChangeAspect="1"/>
          </p:cNvPicPr>
          <p:nvPr/>
        </p:nvPicPr>
        <p:blipFill>
          <a:blip r:embed="rId2"/>
          <a:stretch>
            <a:fillRect/>
          </a:stretch>
        </p:blipFill>
        <p:spPr>
          <a:xfrm>
            <a:off x="838200" y="461665"/>
            <a:ext cx="5724860" cy="4014470"/>
          </a:xfrm>
          <a:prstGeom prst="rect">
            <a:avLst/>
          </a:prstGeom>
        </p:spPr>
      </p:pic>
      <p:sp>
        <p:nvSpPr>
          <p:cNvPr id="10" name="Rectangle 9">
            <a:extLst>
              <a:ext uri="{FF2B5EF4-FFF2-40B4-BE49-F238E27FC236}">
                <a16:creationId xmlns:a16="http://schemas.microsoft.com/office/drawing/2014/main" id="{53D2D0F1-8705-FD4A-8EED-5B77CA8DF918}"/>
              </a:ext>
            </a:extLst>
          </p:cNvPr>
          <p:cNvSpPr/>
          <p:nvPr/>
        </p:nvSpPr>
        <p:spPr>
          <a:xfrm>
            <a:off x="152400" y="4420225"/>
            <a:ext cx="8153400" cy="261610"/>
          </a:xfrm>
          <a:prstGeom prst="rect">
            <a:avLst/>
          </a:prstGeom>
        </p:spPr>
        <p:txBody>
          <a:bodyPr wrap="square">
            <a:spAutoFit/>
          </a:bodyPr>
          <a:lstStyle/>
          <a:p>
            <a:r>
              <a:rPr lang="en-US" sz="1100" dirty="0">
                <a:hlinkClick r:id="rId3"/>
              </a:rPr>
              <a:t>https://softwareengineeringdaily.com/2017/01/13/columnar-data-apache-arrow-and-parquet-with-julien-le-dem-and-jacques-nadeau/</a:t>
            </a:r>
            <a:endParaRPr lang="en-US" sz="1100" dirty="0"/>
          </a:p>
        </p:txBody>
      </p:sp>
    </p:spTree>
    <p:extLst>
      <p:ext uri="{BB962C8B-B14F-4D97-AF65-F5344CB8AC3E}">
        <p14:creationId xmlns:p14="http://schemas.microsoft.com/office/powerpoint/2010/main" val="647099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15)</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1039120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88</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17" name="Picture 16">
            <a:extLst>
              <a:ext uri="{FF2B5EF4-FFF2-40B4-BE49-F238E27FC236}">
                <a16:creationId xmlns:a16="http://schemas.microsoft.com/office/drawing/2014/main" id="{F14018EF-B13B-474E-8E2C-FC193B3C98B0}"/>
              </a:ext>
            </a:extLst>
          </p:cNvPr>
          <p:cNvPicPr>
            <a:picLocks noChangeAspect="1"/>
          </p:cNvPicPr>
          <p:nvPr/>
        </p:nvPicPr>
        <p:blipFill>
          <a:blip r:embed="rId4"/>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921999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43150066"/>
      </p:ext>
    </p:extLst>
  </p:cSld>
  <p:clrMapOvr>
    <a:masterClrMapping/>
  </p:clrMapOvr>
  <p:transition advTm="501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922060"/>
      </p:ext>
    </p:extLst>
  </p:cSld>
  <p:clrMapOvr>
    <a:masterClrMapping/>
  </p:clrMapOvr>
  <p:transition advTm="152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2570356043"/>
      </p:ext>
    </p:extLst>
  </p:cSld>
  <p:clrMapOvr>
    <a:masterClrMapping/>
  </p:clrMapOvr>
  <p:transition advTm="99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30067780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54679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15040314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27493126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889887516"/>
      </p:ext>
    </p:extLst>
  </p:cSld>
  <p:clrMapOvr>
    <a:masterClrMapping/>
  </p:clrMapOvr>
  <p:transition advTm="747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153630916"/>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343415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6552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10541</TotalTime>
  <Words>13325</Words>
  <Application>Microsoft Macintosh PowerPoint</Application>
  <PresentationFormat>On-screen Show (16:9)</PresentationFormat>
  <Paragraphs>1262</Paragraphs>
  <Slides>150</Slides>
  <Notes>117</Notes>
  <HiddenSlides>10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150</vt:i4>
      </vt:variant>
    </vt:vector>
  </HeadingPairs>
  <TitlesOfParts>
    <vt:vector size="165" baseType="lpstr">
      <vt:lpstr>Amazon Ember</vt:lpstr>
      <vt:lpstr>Arial</vt:lpstr>
      <vt:lpstr>Calibri</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Column-Oriented Storage</vt:lpstr>
      <vt:lpstr>Columnar Representation</vt:lpstr>
      <vt:lpstr>Columnar File Representation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PowerPoint Presentation</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261</cp:revision>
  <dcterms:created xsi:type="dcterms:W3CDTF">2010-04-12T23:12:02Z</dcterms:created>
  <dcterms:modified xsi:type="dcterms:W3CDTF">2020-03-29T11:22:14Z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